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18" d="100"/>
          <a:sy n="118" d="100"/>
        </p:scale>
        <p:origin x="-1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i-russia.ru/library/steel-video-control" TargetMode="External"/><Relationship Id="rId2" Type="http://schemas.openxmlformats.org/officeDocument/2006/relationships/hyperlink" Target="https://videomatrix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hyperlink" Target="https://eora.ru/cases/podbor-oboev-leroy-merlin" TargetMode="External"/><Relationship Id="rId4" Type="http://schemas.openxmlformats.org/officeDocument/2006/relationships/hyperlink" Target="https://eora.a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b="1" dirty="0" smtClean="0">
                <a:solidFill>
                  <a:srgbClr val="0070C0"/>
                </a:solidFill>
              </a:rPr>
              <a:t>2021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науки и технологий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945" y="0"/>
            <a:ext cx="4439055" cy="3091738"/>
          </a:xfrm>
          <a:prstGeom prst="rect">
            <a:avLst/>
          </a:prstGeom>
        </p:spPr>
      </p:pic>
      <p:pic>
        <p:nvPicPr>
          <p:cNvPr id="5124" name="Picture 4" descr="https://minobrnauki.gov.ru/upload/iblock/6da/01slkrux2x9fpkwy813g8zponv5c3v8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2036"/>
            <a:ext cx="4488873" cy="298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6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4496" y="411243"/>
            <a:ext cx="7496800" cy="62925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Обеспечение безопасности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1736" y="1451589"/>
            <a:ext cx="425592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333333"/>
                </a:solidFill>
                <a:latin typeface="Calibri Light" pitchFamily="34" charset="0"/>
                <a:ea typeface="Cambria Math" panose="02040503050406030204" pitchFamily="18" charset="0"/>
              </a:rPr>
              <a:t>Жизнь и здоровье людей сохраняет не только медицина, но и меры безопасности, в том числе ядерной</a:t>
            </a:r>
            <a:r>
              <a:rPr lang="ru-RU" b="1" dirty="0" smtClean="0">
                <a:solidFill>
                  <a:srgbClr val="333333"/>
                </a:solidFill>
                <a:latin typeface="Calibri Light" pitchFamily="34" charset="0"/>
                <a:ea typeface="Cambria Math" panose="02040503050406030204" pitchFamily="18" charset="0"/>
              </a:rPr>
              <a:t>. </a:t>
            </a:r>
            <a:r>
              <a:rPr lang="ru-RU" b="1" dirty="0">
                <a:solidFill>
                  <a:srgbClr val="333333"/>
                </a:solidFill>
                <a:latin typeface="Calibri Light" pitchFamily="34" charset="0"/>
                <a:ea typeface="Cambria Math" panose="02040503050406030204" pitchFamily="18" charset="0"/>
              </a:rPr>
              <a:t>Физики из МИФИ </a:t>
            </a:r>
            <a:r>
              <a:rPr lang="ru-RU" b="1" dirty="0" smtClean="0">
                <a:solidFill>
                  <a:srgbClr val="333333"/>
                </a:solidFill>
                <a:latin typeface="Calibri Light" pitchFamily="34" charset="0"/>
                <a:ea typeface="Cambria Math" panose="02040503050406030204" pitchFamily="18" charset="0"/>
              </a:rPr>
              <a:t>создали </a:t>
            </a:r>
            <a:r>
              <a:rPr lang="ru-RU" b="1" dirty="0" smtClean="0">
                <a:solidFill>
                  <a:srgbClr val="FF0000"/>
                </a:solidFill>
                <a:latin typeface="Calibri Light" pitchFamily="34" charset="0"/>
                <a:ea typeface="Cambria Math" panose="02040503050406030204" pitchFamily="18" charset="0"/>
              </a:rPr>
              <a:t>детектор нейтрино </a:t>
            </a:r>
            <a:r>
              <a:rPr lang="ru-RU" b="1" dirty="0" smtClean="0">
                <a:solidFill>
                  <a:srgbClr val="FF0000"/>
                </a:solidFill>
                <a:latin typeface="Calibri Light" pitchFamily="34" charset="0"/>
                <a:ea typeface="Cambria Math" panose="02040503050406030204" pitchFamily="18" charset="0"/>
              </a:rPr>
              <a:t>РЭД-10,  </a:t>
            </a:r>
            <a:r>
              <a:rPr lang="ru-RU" b="1" dirty="0" smtClean="0">
                <a:latin typeface="Calibri Light" pitchFamily="34" charset="0"/>
                <a:ea typeface="Cambria Math" panose="02040503050406030204" pitchFamily="18" charset="0"/>
              </a:rPr>
              <a:t>который </a:t>
            </a:r>
            <a:r>
              <a:rPr lang="ru-RU" b="1" dirty="0">
                <a:latin typeface="Calibri Light" pitchFamily="34" charset="0"/>
                <a:ea typeface="Cambria Math" panose="02040503050406030204" pitchFamily="18" charset="0"/>
              </a:rPr>
              <a:t>позволяет проанализировать исходящие из реактора частицы и определить, </a:t>
            </a:r>
            <a:r>
              <a:rPr lang="ru-RU" b="1" dirty="0" smtClean="0">
                <a:latin typeface="Calibri Light" pitchFamily="34" charset="0"/>
                <a:ea typeface="Cambria Math" panose="02040503050406030204" pitchFamily="18" charset="0"/>
              </a:rPr>
              <a:t>какие </a:t>
            </a:r>
            <a:r>
              <a:rPr lang="ru-RU" b="1" dirty="0">
                <a:latin typeface="Calibri Light" pitchFamily="34" charset="0"/>
                <a:ea typeface="Cambria Math" panose="02040503050406030204" pitchFamily="18" charset="0"/>
              </a:rPr>
              <a:t>реакции там происходят. </a:t>
            </a:r>
            <a:r>
              <a:rPr lang="ru-RU" b="1" dirty="0">
                <a:latin typeface="Calibri Light" pitchFamily="34" charset="0"/>
                <a:ea typeface="Cambria Math" panose="02040503050406030204" pitchFamily="18" charset="0"/>
              </a:rPr>
              <a:t>П</a:t>
            </a:r>
            <a:r>
              <a:rPr lang="ru-RU" b="1" dirty="0" smtClean="0">
                <a:latin typeface="Calibri Light" pitchFamily="34" charset="0"/>
                <a:ea typeface="Cambria Math" panose="02040503050406030204" pitchFamily="18" charset="0"/>
              </a:rPr>
              <a:t>рибор </a:t>
            </a:r>
            <a:r>
              <a:rPr lang="ru-RU" b="1" dirty="0">
                <a:latin typeface="Calibri Light" pitchFamily="34" charset="0"/>
                <a:ea typeface="Cambria Math" panose="02040503050406030204" pitchFamily="18" charset="0"/>
              </a:rPr>
              <a:t>может засечь наработку оружейного плутония. Благодаря сравнительно небольшой массе и компактным размерам установку можно смонтировать на автомобиле. Такая машина </a:t>
            </a:r>
            <a:r>
              <a:rPr lang="ru-RU" b="1" dirty="0" smtClean="0">
                <a:latin typeface="Calibri Light" pitchFamily="34" charset="0"/>
                <a:ea typeface="Cambria Math" panose="02040503050406030204" pitchFamily="18" charset="0"/>
              </a:rPr>
              <a:t>может </a:t>
            </a:r>
            <a:r>
              <a:rPr lang="ru-RU" b="1" dirty="0">
                <a:latin typeface="Calibri Light" pitchFamily="34" charset="0"/>
                <a:ea typeface="Cambria Math" panose="02040503050406030204" pitchFamily="18" charset="0"/>
              </a:rPr>
              <a:t>собрать информацию о реакторе, находясь за многие километры от </a:t>
            </a:r>
            <a:r>
              <a:rPr lang="ru-RU" b="1" dirty="0" smtClean="0">
                <a:latin typeface="Calibri Light" pitchFamily="34" charset="0"/>
                <a:ea typeface="Cambria Math" panose="02040503050406030204" pitchFamily="18" charset="0"/>
              </a:rPr>
              <a:t>него</a:t>
            </a:r>
            <a:endParaRPr lang="ru-RU" b="1" dirty="0">
              <a:latin typeface="Calibri Light" pitchFamily="34" charset="0"/>
              <a:ea typeface="Cambria Math" panose="02040503050406030204" pitchFamily="18" charset="0"/>
            </a:endParaRPr>
          </a:p>
        </p:txBody>
      </p:sp>
      <p:pic>
        <p:nvPicPr>
          <p:cNvPr id="10242" name="Picture 2" descr="https://cdn-st2.rtr-vesti.ru/vh/pictures/xw/301/742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202" y="1581061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47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0270" y="268873"/>
            <a:ext cx="8284643" cy="73403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Обеспечение безопасности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5521" y="1436073"/>
            <a:ext cx="420457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Российской компанией </a:t>
            </a:r>
            <a:r>
              <a:rPr lang="ru-RU" dirty="0"/>
              <a:t>«Вокорд» придумана </a:t>
            </a:r>
            <a:r>
              <a:rPr lang="ru-RU" dirty="0">
                <a:solidFill>
                  <a:srgbClr val="FF0000"/>
                </a:solidFill>
              </a:rPr>
              <a:t>инновационная система по распознаванию лиц. </a:t>
            </a:r>
            <a:r>
              <a:rPr lang="ru-RU" dirty="0"/>
              <a:t>Она подходит для смартфонов и </a:t>
            </a:r>
            <a:r>
              <a:rPr lang="ru-RU" dirty="0" smtClean="0"/>
              <a:t>гаджетов</a:t>
            </a:r>
            <a:r>
              <a:rPr lang="ru-RU" dirty="0"/>
              <a:t>. </a:t>
            </a:r>
            <a:r>
              <a:rPr lang="ru-RU" dirty="0"/>
              <a:t>К</a:t>
            </a:r>
            <a:r>
              <a:rPr lang="ru-RU" dirty="0" smtClean="0"/>
              <a:t>онкурентами </a:t>
            </a:r>
            <a:r>
              <a:rPr lang="ru-RU" dirty="0"/>
              <a:t>являются </a:t>
            </a:r>
            <a:r>
              <a:rPr lang="ru-RU" dirty="0" smtClean="0"/>
              <a:t>компании </a:t>
            </a:r>
            <a:r>
              <a:rPr lang="ru-RU" dirty="0"/>
              <a:t>Самсунг и Эппл. Но у </a:t>
            </a:r>
            <a:r>
              <a:rPr lang="ru-RU" dirty="0" smtClean="0"/>
              <a:t>них есть </a:t>
            </a:r>
            <a:r>
              <a:rPr lang="ru-RU" dirty="0"/>
              <a:t>серьезные трудности и недоработки. Например, самсунговский смартфон можно легко разблокировать, поднеся к нему снимок владельца, скачанный из социальных сетей. Поэтому российская разработка вызывает к себе большой </a:t>
            </a:r>
            <a:r>
              <a:rPr lang="ru-RU" dirty="0" smtClean="0"/>
              <a:t>интерес</a:t>
            </a:r>
            <a:endParaRPr lang="ru-RU" dirty="0"/>
          </a:p>
        </p:txBody>
      </p:sp>
      <p:pic>
        <p:nvPicPr>
          <p:cNvPr id="11268" name="Picture 4" descr="Технология распознавания ли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1547136"/>
            <a:ext cx="7305675" cy="365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76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4107" y="304800"/>
            <a:ext cx="10364451" cy="7626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Новые </a:t>
            </a:r>
            <a:r>
              <a:rPr lang="ru-RU" b="1" dirty="0" smtClean="0">
                <a:solidFill>
                  <a:srgbClr val="FF0000"/>
                </a:solidFill>
              </a:rPr>
              <a:t>производственные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технологии </a:t>
            </a:r>
            <a:r>
              <a:rPr lang="ru-RU" b="1" dirty="0" smtClean="0">
                <a:solidFill>
                  <a:srgbClr val="FF0000"/>
                </a:solidFill>
              </a:rPr>
              <a:t>и материалы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1525" y="1277111"/>
            <a:ext cx="4800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333333"/>
                </a:solidFill>
                <a:latin typeface="Open Sans"/>
              </a:rPr>
              <a:t>Российская </a:t>
            </a:r>
            <a:r>
              <a:rPr lang="ru-RU" dirty="0">
                <a:solidFill>
                  <a:srgbClr val="333333"/>
                </a:solidFill>
                <a:latin typeface="Open Sans"/>
              </a:rPr>
              <a:t>компания </a:t>
            </a:r>
            <a:r>
              <a:rPr lang="ru-RU" dirty="0" smtClean="0">
                <a:solidFill>
                  <a:srgbClr val="333333"/>
                </a:solidFill>
                <a:latin typeface="Open Sans"/>
              </a:rPr>
              <a:t>«СуперОкс» разработала </a:t>
            </a:r>
            <a:r>
              <a:rPr lang="ru-RU" dirty="0" smtClean="0">
                <a:solidFill>
                  <a:srgbClr val="FF0000"/>
                </a:solidFill>
                <a:latin typeface="Open Sans"/>
              </a:rPr>
              <a:t>авиадвигатель,</a:t>
            </a:r>
            <a:r>
              <a:rPr lang="ru-RU" dirty="0" smtClean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dirty="0">
                <a:solidFill>
                  <a:srgbClr val="333333"/>
                </a:solidFill>
                <a:latin typeface="Open Sans"/>
              </a:rPr>
              <a:t>не имеющий аналогов в мире.</a:t>
            </a:r>
          </a:p>
          <a:p>
            <a:pPr algn="r"/>
            <a:r>
              <a:rPr lang="ru-RU" dirty="0">
                <a:solidFill>
                  <a:srgbClr val="333333"/>
                </a:solidFill>
                <a:latin typeface="Open Sans"/>
              </a:rPr>
              <a:t>Это платформа, объединяющая электродвигатель, кабель и токоограничивающее устройство. Все три агрегата созданы на основе специальных материалов, которые становятся сверхпроводящими при </a:t>
            </a:r>
            <a:r>
              <a:rPr lang="ru-RU" dirty="0" smtClean="0">
                <a:solidFill>
                  <a:srgbClr val="333333"/>
                </a:solidFill>
                <a:latin typeface="Open Sans"/>
              </a:rPr>
              <a:t>температуре</a:t>
            </a:r>
          </a:p>
          <a:p>
            <a:pPr algn="r"/>
            <a:r>
              <a:rPr lang="ru-RU" dirty="0" smtClean="0">
                <a:solidFill>
                  <a:srgbClr val="333333"/>
                </a:solidFill>
                <a:latin typeface="Open Sans"/>
              </a:rPr>
              <a:t>-201°C</a:t>
            </a:r>
            <a:r>
              <a:rPr lang="ru-RU" dirty="0">
                <a:solidFill>
                  <a:srgbClr val="333333"/>
                </a:solidFill>
                <a:latin typeface="Open Sans"/>
              </a:rPr>
              <a:t>. Система охлаждается жидким азотом, и её электрическое сопротивление становится равным нулю. А значит, не происходит потерь энергии в проводах.</a:t>
            </a:r>
          </a:p>
          <a:p>
            <a:pPr algn="r"/>
            <a:r>
              <a:rPr lang="ru-RU" dirty="0">
                <a:solidFill>
                  <a:srgbClr val="333333"/>
                </a:solidFill>
                <a:latin typeface="Open Sans"/>
              </a:rPr>
              <a:t>Прототип нового двигателя уже испытан на земле. На 2021 год планируются его испытания в воздухе на борту летающей </a:t>
            </a:r>
            <a:r>
              <a:rPr lang="ru-RU" dirty="0" smtClean="0">
                <a:solidFill>
                  <a:srgbClr val="333333"/>
                </a:solidFill>
                <a:latin typeface="Open Sans"/>
              </a:rPr>
              <a:t>лаборатории</a:t>
            </a:r>
            <a:endParaRPr lang="ru-RU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  <p:pic>
        <p:nvPicPr>
          <p:cNvPr id="8194" name="Picture 2" descr="https://cdn-st1.rtr-vesti.ru/vh/pictures/xw/298/620/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4" y="1634530"/>
            <a:ext cx="5775325" cy="324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35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9825" y="332682"/>
            <a:ext cx="8258175" cy="63878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Новые производственные технологии и материалы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61269" y="1640265"/>
            <a:ext cx="36671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Отечественный </a:t>
            </a:r>
            <a:r>
              <a:rPr lang="ru-RU" dirty="0" smtClean="0">
                <a:solidFill>
                  <a:srgbClr val="FF0000"/>
                </a:solidFill>
              </a:rPr>
              <a:t>3-</a:t>
            </a:r>
            <a:r>
              <a:rPr lang="en-US" dirty="0" smtClean="0">
                <a:solidFill>
                  <a:srgbClr val="FF0000"/>
                </a:solidFill>
              </a:rPr>
              <a:t>D </a:t>
            </a:r>
            <a:r>
              <a:rPr lang="ru-RU" dirty="0" smtClean="0">
                <a:solidFill>
                  <a:srgbClr val="FF0000"/>
                </a:solidFill>
              </a:rPr>
              <a:t>принтер </a:t>
            </a:r>
            <a:r>
              <a:rPr lang="ru-RU" dirty="0"/>
              <a:t>печатает изделия при помощи электронно-лучевых технологий. Оборудование создала томская компания «ТЭТА», а разработки проекта велись в Томском политехническом университете и Институте физики прочности и материаловедения. У принтера есть возможность брать в работу сплавы, меняющие свои свойства при контакте с </a:t>
            </a:r>
            <a:r>
              <a:rPr lang="ru-RU" dirty="0" smtClean="0"/>
              <a:t>воздухом</a:t>
            </a:r>
            <a:endParaRPr lang="ru-RU" dirty="0"/>
          </a:p>
        </p:txBody>
      </p:sp>
      <p:pic>
        <p:nvPicPr>
          <p:cNvPr id="12290" name="Picture 2" descr="3-D принтер для печати ракетных двигател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399" y="1307241"/>
            <a:ext cx="6483351" cy="48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36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209" y="56644"/>
            <a:ext cx="8601701" cy="1596177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Новые производственные технологии и материалы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096250" y="1561396"/>
            <a:ext cx="38880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Среди новейших российских технологий и разработок </a:t>
            </a:r>
            <a:r>
              <a:rPr lang="ru-RU" dirty="0" smtClean="0"/>
              <a:t>─ </a:t>
            </a:r>
            <a:r>
              <a:rPr lang="ru-RU" dirty="0" smtClean="0">
                <a:solidFill>
                  <a:srgbClr val="FF0000"/>
                </a:solidFill>
              </a:rPr>
              <a:t>конструктор BiTronics</a:t>
            </a:r>
            <a:r>
              <a:rPr lang="ru-RU" dirty="0" smtClean="0"/>
              <a:t> – </a:t>
            </a:r>
            <a:r>
              <a:rPr lang="ru-RU" dirty="0" smtClean="0"/>
              <a:t>российская компания </a:t>
            </a:r>
            <a:r>
              <a:rPr lang="ru-RU" dirty="0" smtClean="0"/>
              <a:t>«</a:t>
            </a:r>
            <a:r>
              <a:rPr lang="en-US" dirty="0" smtClean="0"/>
              <a:t>Bitronicslab</a:t>
            </a:r>
            <a:r>
              <a:rPr lang="ru-RU" dirty="0" smtClean="0"/>
              <a:t>». </a:t>
            </a:r>
            <a:r>
              <a:rPr lang="ru-RU" dirty="0"/>
              <a:t>Его предназначение – изучать человеческие биосигналы. К примеру, возможно создание человеко-машинных интерфейсов управления. Дополнительные отрасли использования</a:t>
            </a:r>
            <a:r>
              <a:rPr lang="ru-RU" dirty="0" smtClean="0"/>
              <a:t>: изучение </a:t>
            </a:r>
            <a:r>
              <a:rPr lang="ru-RU" dirty="0"/>
              <a:t>роботехники, физико-математических наук у школьников</a:t>
            </a:r>
            <a:r>
              <a:rPr lang="ru-RU" dirty="0" smtClean="0"/>
              <a:t>; улучшение </a:t>
            </a:r>
            <a:r>
              <a:rPr lang="ru-RU" dirty="0"/>
              <a:t>спортивных сенсоров, пульсометров и </a:t>
            </a:r>
            <a:r>
              <a:rPr lang="ru-RU" dirty="0" smtClean="0"/>
              <a:t>т.д.</a:t>
            </a:r>
            <a:endParaRPr lang="ru-RU" dirty="0"/>
          </a:p>
        </p:txBody>
      </p:sp>
      <p:pic>
        <p:nvPicPr>
          <p:cNvPr id="13316" name="Picture 4" descr="Биометрический конструкт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76"/>
            <a:ext cx="8057481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2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8275" y="85117"/>
            <a:ext cx="7411075" cy="1596177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Связанность территорий и освоение пространства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Управление дрон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53" y="1668612"/>
            <a:ext cx="7359510" cy="413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2167" y="1587148"/>
            <a:ext cx="386748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900" dirty="0"/>
              <a:t>Российской </a:t>
            </a:r>
            <a:r>
              <a:rPr lang="ru-RU" sz="1900" dirty="0" smtClean="0"/>
              <a:t>компанией </a:t>
            </a:r>
            <a:r>
              <a:rPr lang="ru-RU" sz="1900" dirty="0"/>
              <a:t>разработан </a:t>
            </a:r>
            <a:r>
              <a:rPr lang="ru-RU" sz="1900" dirty="0">
                <a:solidFill>
                  <a:srgbClr val="FF0000"/>
                </a:solidFill>
              </a:rPr>
              <a:t>облачный сервис беспилотников. </a:t>
            </a:r>
            <a:r>
              <a:rPr lang="ru-RU" sz="1900" dirty="0"/>
              <a:t>Он называется Le Talo Robotics. В нем есть вся статистика по работе дрона. Используя его, можно легко оценивать состояние устройства и выявлять появляющиеся неполадки. Также учеными уже придумана зарядная станция для беспилотников, вызвавшая любопытство у многих </a:t>
            </a:r>
            <a:r>
              <a:rPr lang="ru-RU" sz="1900" dirty="0" smtClean="0"/>
              <a:t>инвесторов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352064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1772" y="169932"/>
            <a:ext cx="7451434" cy="1596177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Связанность территорий и освоение пространства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8539" y="1996704"/>
            <a:ext cx="477135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900" dirty="0"/>
              <a:t>Научные сотрудники Томского политехнического университета разрабатывают уникальные технологии, обеспечивающие </a:t>
            </a:r>
            <a:r>
              <a:rPr lang="ru-RU" sz="1900" dirty="0">
                <a:solidFill>
                  <a:srgbClr val="FF0000"/>
                </a:solidFill>
              </a:rPr>
              <a:t>беспроводную передачу энергии посредством мобильной связи на внушительные расстояния. </a:t>
            </a:r>
            <a:r>
              <a:rPr lang="ru-RU" sz="1900" dirty="0"/>
              <a:t>При этом планируется использовать связи пятого поколения. Согласно придуманному алгоритму, передача энергии будет происходить от одного устройства к другому вместе с </a:t>
            </a:r>
            <a:r>
              <a:rPr lang="ru-RU" sz="1900" dirty="0" smtClean="0"/>
              <a:t>радиосигналом</a:t>
            </a:r>
            <a:endParaRPr lang="ru-RU" sz="1900" dirty="0"/>
          </a:p>
        </p:txBody>
      </p:sp>
      <p:pic>
        <p:nvPicPr>
          <p:cNvPr id="15362" name="Picture 2" descr="Передача энергии при помощи мобильной связ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745" y="1984593"/>
            <a:ext cx="6084116" cy="391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20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200" y="218468"/>
            <a:ext cx="5106026" cy="7245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Климат и экология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77199" y="1356654"/>
            <a:ext cx="38004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Montserrat"/>
              </a:rPr>
              <a:t>Вертикальные умные фермы </a:t>
            </a:r>
            <a:r>
              <a:rPr lang="ru-RU" dirty="0" smtClean="0">
                <a:solidFill>
                  <a:srgbClr val="404040"/>
                </a:solidFill>
                <a:latin typeface="Montserrat"/>
              </a:rPr>
              <a:t>компании </a:t>
            </a:r>
            <a:r>
              <a:rPr lang="ru-RU" dirty="0" smtClean="0">
                <a:solidFill>
                  <a:srgbClr val="404040"/>
                </a:solidFill>
                <a:latin typeface="Montserrat"/>
              </a:rPr>
              <a:t>«</a:t>
            </a:r>
            <a:r>
              <a:rPr lang="ru-RU" dirty="0" err="1" smtClean="0">
                <a:solidFill>
                  <a:srgbClr val="404040"/>
                </a:solidFill>
                <a:latin typeface="Montserrat"/>
              </a:rPr>
              <a:t>Агротехфарм</a:t>
            </a:r>
            <a:r>
              <a:rPr lang="ru-RU" dirty="0" smtClean="0">
                <a:solidFill>
                  <a:srgbClr val="404040"/>
                </a:solidFill>
                <a:latin typeface="Montserrat"/>
              </a:rPr>
              <a:t>»</a:t>
            </a:r>
            <a:r>
              <a:rPr lang="ru-RU" dirty="0">
                <a:solidFill>
                  <a:srgbClr val="404040"/>
                </a:solidFill>
                <a:latin typeface="Montserrat"/>
              </a:rPr>
              <a:t> решают сразу несколько задач: позволяют круглогодично выращивать овощи, фрукты и </a:t>
            </a:r>
            <a:r>
              <a:rPr lang="ru-RU" dirty="0" smtClean="0">
                <a:solidFill>
                  <a:srgbClr val="404040"/>
                </a:solidFill>
                <a:latin typeface="Montserrat"/>
              </a:rPr>
              <a:t>зелень, </a:t>
            </a:r>
            <a:r>
              <a:rPr lang="ru-RU" dirty="0">
                <a:solidFill>
                  <a:srgbClr val="404040"/>
                </a:solidFill>
                <a:latin typeface="Montserrat"/>
              </a:rPr>
              <a:t>экономят пространство и снижают затраты на </a:t>
            </a:r>
            <a:r>
              <a:rPr lang="ru-RU" dirty="0" smtClean="0">
                <a:solidFill>
                  <a:srgbClr val="404040"/>
                </a:solidFill>
                <a:latin typeface="Montserrat"/>
              </a:rPr>
              <a:t>логистику. </a:t>
            </a:r>
            <a:r>
              <a:rPr lang="ru-RU" dirty="0">
                <a:solidFill>
                  <a:srgbClr val="404040"/>
                </a:solidFill>
                <a:latin typeface="Montserrat"/>
              </a:rPr>
              <a:t>Но главное преимущество екатеринбургского стартапа — </a:t>
            </a:r>
            <a:r>
              <a:rPr lang="ru-RU" dirty="0" smtClean="0">
                <a:solidFill>
                  <a:srgbClr val="404040"/>
                </a:solidFill>
                <a:latin typeface="Montserrat"/>
              </a:rPr>
              <a:t>технологичность</a:t>
            </a:r>
            <a:endParaRPr lang="ru-RU" dirty="0"/>
          </a:p>
        </p:txBody>
      </p:sp>
      <p:pic>
        <p:nvPicPr>
          <p:cNvPr id="16386" name="Picture 2" descr="https://www.dk.ru/system/ckeditor_pictures/000/214/892_content.jpg?16157932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97" y="1449462"/>
            <a:ext cx="7605963" cy="425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03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9075" y="218484"/>
            <a:ext cx="4810751" cy="88643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Климат и экология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0720" y="1434448"/>
            <a:ext cx="46500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404040"/>
                </a:solidFill>
                <a:latin typeface="Montserrat"/>
              </a:rPr>
              <a:t>НПО </a:t>
            </a:r>
            <a:r>
              <a:rPr lang="ru-RU" dirty="0" err="1">
                <a:solidFill>
                  <a:srgbClr val="404040"/>
                </a:solidFill>
                <a:latin typeface="Montserrat"/>
              </a:rPr>
              <a:t>Биомикрогели</a:t>
            </a:r>
            <a:r>
              <a:rPr lang="ru-RU" dirty="0">
                <a:solidFill>
                  <a:srgbClr val="404040"/>
                </a:solidFill>
                <a:latin typeface="Montserrat"/>
              </a:rPr>
              <a:t>® — </a:t>
            </a:r>
            <a:r>
              <a:rPr lang="ru-RU" dirty="0" smtClean="0">
                <a:solidFill>
                  <a:srgbClr val="404040"/>
                </a:solidFill>
                <a:latin typeface="Montserrat"/>
              </a:rPr>
              <a:t>российская инновационная </a:t>
            </a:r>
            <a:r>
              <a:rPr lang="ru-RU" dirty="0">
                <a:solidFill>
                  <a:srgbClr val="404040"/>
                </a:solidFill>
                <a:latin typeface="Montserrat"/>
              </a:rPr>
              <a:t>компания разработавшая </a:t>
            </a:r>
            <a:r>
              <a:rPr lang="ru-RU" dirty="0" smtClean="0">
                <a:solidFill>
                  <a:srgbClr val="FF0000"/>
                </a:solidFill>
                <a:latin typeface="Montserrat"/>
              </a:rPr>
              <a:t>Биомикрогель</a:t>
            </a:r>
            <a:r>
              <a:rPr lang="ru-RU" dirty="0" smtClean="0">
                <a:solidFill>
                  <a:srgbClr val="404040"/>
                </a:solidFill>
                <a:latin typeface="Montserrat"/>
              </a:rPr>
              <a:t> </a:t>
            </a:r>
            <a:r>
              <a:rPr lang="ru-RU" dirty="0">
                <a:solidFill>
                  <a:srgbClr val="404040"/>
                </a:solidFill>
                <a:latin typeface="Montserrat"/>
              </a:rPr>
              <a:t>— средство для очистки сточных вод от масел и нефтепродуктов и ликвидации разливов нефти. Оно действует по принципу коагулянта: обволакивает загрязняющие вещества тонкой пленкой; частицы слипаются в желе и извлекаются при фильтрации. Получается быстрый и эффективный способ очистки </a:t>
            </a:r>
            <a:r>
              <a:rPr lang="ru-RU" dirty="0" smtClean="0">
                <a:solidFill>
                  <a:srgbClr val="404040"/>
                </a:solidFill>
                <a:latin typeface="Montserrat"/>
              </a:rPr>
              <a:t>воды</a:t>
            </a:r>
            <a:endParaRPr lang="ru-RU" dirty="0" smtClean="0">
              <a:solidFill>
                <a:srgbClr val="404040"/>
              </a:solidFill>
              <a:latin typeface="Montserrat"/>
            </a:endParaRPr>
          </a:p>
        </p:txBody>
      </p:sp>
      <p:pic>
        <p:nvPicPr>
          <p:cNvPr id="17410" name="Picture 2" descr="https://ecosphere.press/wp-content/uploads/2021/08/startups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115" y="1549710"/>
            <a:ext cx="6064250" cy="454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7790" y="243164"/>
            <a:ext cx="5601326" cy="848333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Климат и экология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03695" y="1174314"/>
            <a:ext cx="54135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04040"/>
                </a:solidFill>
                <a:latin typeface="Montserrat"/>
              </a:rPr>
              <a:t>Свою </a:t>
            </a:r>
            <a:r>
              <a:rPr lang="ru-RU" dirty="0" smtClean="0">
                <a:solidFill>
                  <a:srgbClr val="404040"/>
                </a:solidFill>
                <a:latin typeface="Montserrat"/>
              </a:rPr>
              <a:t>продукцию российская компания «</a:t>
            </a:r>
            <a:r>
              <a:rPr lang="en-US" dirty="0" smtClean="0">
                <a:solidFill>
                  <a:srgbClr val="404040"/>
                </a:solidFill>
                <a:latin typeface="Montserrat"/>
              </a:rPr>
              <a:t>Cleapl</a:t>
            </a:r>
            <a:r>
              <a:rPr lang="ru-RU" dirty="0" smtClean="0">
                <a:solidFill>
                  <a:srgbClr val="404040"/>
                </a:solidFill>
                <a:latin typeface="Montserrat"/>
              </a:rPr>
              <a:t>» </a:t>
            </a:r>
            <a:r>
              <a:rPr lang="ru-RU" i="1" dirty="0">
                <a:solidFill>
                  <a:srgbClr val="404040"/>
                </a:solidFill>
                <a:latin typeface="Montserrat"/>
              </a:rPr>
              <a:t> </a:t>
            </a:r>
            <a:r>
              <a:rPr lang="ru-RU" dirty="0">
                <a:solidFill>
                  <a:srgbClr val="404040"/>
                </a:solidFill>
                <a:latin typeface="Montserrat"/>
              </a:rPr>
              <a:t>условно называет </a:t>
            </a:r>
            <a:r>
              <a:rPr lang="ru-RU" dirty="0">
                <a:solidFill>
                  <a:srgbClr val="FF0000"/>
                </a:solidFill>
                <a:latin typeface="Montserrat"/>
              </a:rPr>
              <a:t>«съедобный пластик». </a:t>
            </a:r>
            <a:r>
              <a:rPr lang="ru-RU" dirty="0">
                <a:solidFill>
                  <a:srgbClr val="404040"/>
                </a:solidFill>
                <a:latin typeface="Montserrat"/>
              </a:rPr>
              <a:t>Т</a:t>
            </a:r>
            <a:r>
              <a:rPr lang="ru-RU" dirty="0" smtClean="0">
                <a:solidFill>
                  <a:srgbClr val="404040"/>
                </a:solidFill>
                <a:latin typeface="Montserrat"/>
              </a:rPr>
              <a:t>рубочки </a:t>
            </a:r>
            <a:r>
              <a:rPr lang="ru-RU" dirty="0">
                <a:solidFill>
                  <a:srgbClr val="404040"/>
                </a:solidFill>
                <a:latin typeface="Montserrat"/>
              </a:rPr>
              <a:t>для напитков, одноразовая посуда, лимитирующая и оберточная пленка, которую разрабатывает компания — это и не пластик вовсе, а растительное сырье, подвергнутое биотехнологической обработке. После использования материал можно просто закопать в землю, и он разложится за несколько месяцев, как обычная органика. Съесть его при желании тоже можно — соучредитель компании Иван Захаров часто этим и заканчивает презентацию </a:t>
            </a:r>
            <a:r>
              <a:rPr lang="ru-RU" dirty="0" smtClean="0">
                <a:solidFill>
                  <a:srgbClr val="404040"/>
                </a:solidFill>
                <a:latin typeface="Montserrat"/>
              </a:rPr>
              <a:t>продукции, </a:t>
            </a:r>
            <a:r>
              <a:rPr lang="ru-RU" dirty="0">
                <a:solidFill>
                  <a:srgbClr val="404040"/>
                </a:solidFill>
                <a:latin typeface="Montserrat"/>
              </a:rPr>
              <a:t>но это скорее демонстрация того, что материал </a:t>
            </a:r>
            <a:r>
              <a:rPr lang="ru-RU" dirty="0" smtClean="0">
                <a:solidFill>
                  <a:srgbClr val="404040"/>
                </a:solidFill>
                <a:latin typeface="Montserrat"/>
              </a:rPr>
              <a:t>безопасен</a:t>
            </a:r>
            <a:endParaRPr lang="ru-RU" dirty="0">
              <a:solidFill>
                <a:srgbClr val="404040"/>
              </a:solidFill>
              <a:latin typeface="Montserrat"/>
            </a:endParaRPr>
          </a:p>
        </p:txBody>
      </p:sp>
      <p:pic>
        <p:nvPicPr>
          <p:cNvPr id="18434" name="Picture 2" descr="https://ecosphere.press/wp-content/uploads/2021/08/startup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32" y="1305264"/>
            <a:ext cx="5727699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43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589" y="450626"/>
            <a:ext cx="10256108" cy="170455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/>
              <a:t>чтобы совершить технологический рывок и дать мощную поддержку науке на федеральном уровне, 25 декабря 2020 года Президент Российской Федерации Владимир Путин подписал </a:t>
            </a:r>
            <a:r>
              <a:rPr lang="ru-RU" sz="2400" dirty="0" smtClean="0"/>
              <a:t>указ</a:t>
            </a:r>
            <a:r>
              <a:rPr lang="ru-RU" sz="2400" dirty="0"/>
              <a:t> о проведении в 2021 году в России Года науки и </a:t>
            </a:r>
            <a:r>
              <a:rPr lang="ru-RU" sz="2400" dirty="0" smtClean="0"/>
              <a:t>технологий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70" y="2273642"/>
            <a:ext cx="3253215" cy="4584357"/>
          </a:xfrm>
          <a:prstGeom prst="rect">
            <a:avLst/>
          </a:prstGeom>
        </p:spPr>
      </p:pic>
      <p:pic>
        <p:nvPicPr>
          <p:cNvPr id="4098" name="Picture 2" descr="https://happylady24.ru/wp-content/uploads/2020/05/b53fd3bb254f440ca4bdbd8caf398e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114" y="2273642"/>
            <a:ext cx="6314929" cy="35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4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0975" y="267020"/>
            <a:ext cx="5163176" cy="74355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Климат и экология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11010" y="1164015"/>
            <a:ext cx="424671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Созданием </a:t>
            </a:r>
            <a:r>
              <a:rPr lang="ru-RU" dirty="0">
                <a:solidFill>
                  <a:srgbClr val="FF0000"/>
                </a:solidFill>
              </a:rPr>
              <a:t>солнцемобиля</a:t>
            </a:r>
            <a:r>
              <a:rPr lang="ru-RU" dirty="0"/>
              <a:t> занимаются специалисты </a:t>
            </a:r>
            <a:r>
              <a:rPr lang="ru-RU" dirty="0" smtClean="0"/>
              <a:t>Санкт-Петербургского политехнического университета </a:t>
            </a:r>
            <a:r>
              <a:rPr lang="ru-RU" dirty="0"/>
              <a:t>Петра Великого. Проект активно поддерживается российским Министерством промышленности и торговли, а также «Лабораторией Касперского». Это транспортное средство, работающее исключительно на солнечной энергии. Автомобиль получает ее за счет солнечных панелей, общая площадь которых составляет 4 </a:t>
            </a:r>
            <a:r>
              <a:rPr lang="ru-RU" dirty="0" err="1" smtClean="0"/>
              <a:t>кв.м</a:t>
            </a:r>
            <a:r>
              <a:rPr lang="ru-RU" dirty="0"/>
              <a:t>. Корпус выполнен из композитного материала, используемого также в космическом производстве и </a:t>
            </a:r>
            <a:r>
              <a:rPr lang="ru-RU" dirty="0" smtClean="0"/>
              <a:t>ракетостроении</a:t>
            </a:r>
            <a:endParaRPr lang="ru-RU" dirty="0"/>
          </a:p>
        </p:txBody>
      </p:sp>
      <p:pic>
        <p:nvPicPr>
          <p:cNvPr id="19458" name="Picture 2" descr="Солнцемоби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306613"/>
            <a:ext cx="69088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475" y="193685"/>
            <a:ext cx="10434596" cy="84833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Человек, </a:t>
            </a:r>
            <a:r>
              <a:rPr lang="ru-RU" b="1" dirty="0" smtClean="0">
                <a:solidFill>
                  <a:srgbClr val="FF0000"/>
                </a:solidFill>
              </a:rPr>
              <a:t>природа, общество </a:t>
            </a:r>
            <a:r>
              <a:rPr lang="ru-RU" b="1" dirty="0" smtClean="0">
                <a:solidFill>
                  <a:srgbClr val="FF0000"/>
                </a:solidFill>
              </a:rPr>
              <a:t>и технологии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5275" y="1346401"/>
            <a:ext cx="368617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В компании «Моторика» </a:t>
            </a:r>
            <a:r>
              <a:rPr lang="ru-RU" dirty="0" smtClean="0"/>
              <a:t>(резидента инновационного центра Сколково) создаются </a:t>
            </a:r>
            <a:r>
              <a:rPr lang="ru-RU" dirty="0"/>
              <a:t>высокоэффективные </a:t>
            </a:r>
            <a:r>
              <a:rPr lang="ru-RU" dirty="0" smtClean="0">
                <a:solidFill>
                  <a:srgbClr val="FF0000"/>
                </a:solidFill>
              </a:rPr>
              <a:t>устройства </a:t>
            </a:r>
            <a:r>
              <a:rPr lang="ru-RU" dirty="0">
                <a:solidFill>
                  <a:srgbClr val="FF0000"/>
                </a:solidFill>
              </a:rPr>
              <a:t>для протезирования </a:t>
            </a:r>
            <a:r>
              <a:rPr lang="ru-RU" dirty="0" smtClean="0">
                <a:solidFill>
                  <a:srgbClr val="FF0000"/>
                </a:solidFill>
              </a:rPr>
              <a:t>конечностей, </a:t>
            </a:r>
            <a:r>
              <a:rPr lang="ru-RU" dirty="0" smtClean="0"/>
              <a:t>позволяющие </a:t>
            </a:r>
            <a:r>
              <a:rPr lang="ru-RU" dirty="0"/>
              <a:t>человеку с травмой </a:t>
            </a:r>
            <a:r>
              <a:rPr lang="ru-RU" dirty="0" smtClean="0"/>
              <a:t>руки вернуть функцию </a:t>
            </a:r>
            <a:r>
              <a:rPr lang="ru-RU" dirty="0"/>
              <a:t>хвата. </a:t>
            </a:r>
            <a:r>
              <a:rPr lang="ru-RU" dirty="0" smtClean="0"/>
              <a:t>В него </a:t>
            </a:r>
            <a:r>
              <a:rPr lang="ru-RU" dirty="0"/>
              <a:t>можно встраивать </a:t>
            </a:r>
            <a:r>
              <a:rPr lang="ru-RU" dirty="0" smtClean="0"/>
              <a:t>элементы, для беспроводного доступа </a:t>
            </a:r>
            <a:r>
              <a:rPr lang="ru-RU" dirty="0"/>
              <a:t>в интернет. Выведение данных происходит на дисплей, который располагается на </a:t>
            </a:r>
            <a:r>
              <a:rPr lang="ru-RU" dirty="0" smtClean="0"/>
              <a:t>предплечье </a:t>
            </a:r>
            <a:endParaRPr lang="ru-RU" dirty="0"/>
          </a:p>
        </p:txBody>
      </p:sp>
      <p:pic>
        <p:nvPicPr>
          <p:cNvPr id="20482" name="Picture 2" descr="Бионические протез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1228725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95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965" y="250852"/>
            <a:ext cx="10576290" cy="77213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Человек, природа, общество и технологии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02693" y="1753791"/>
            <a:ext cx="35433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Московским техническим институтом </a:t>
            </a:r>
            <a:r>
              <a:rPr lang="ru-RU" dirty="0" smtClean="0"/>
              <a:t>представлено </a:t>
            </a:r>
            <a:r>
              <a:rPr lang="ru-RU" dirty="0"/>
              <a:t>изобретение – </a:t>
            </a:r>
            <a:r>
              <a:rPr lang="ru-RU" dirty="0">
                <a:solidFill>
                  <a:srgbClr val="FF0000"/>
                </a:solidFill>
              </a:rPr>
              <a:t>шлем виртуальной реальности, </a:t>
            </a:r>
            <a:r>
              <a:rPr lang="ru-RU" dirty="0"/>
              <a:t>оснащенный встроенным интеллектом. Он подходит для использования в самых разных отраслях. Среди них</a:t>
            </a:r>
            <a:r>
              <a:rPr lang="ru-RU" dirty="0" smtClean="0"/>
              <a:t>: </a:t>
            </a:r>
            <a:r>
              <a:rPr lang="ru-RU" dirty="0" smtClean="0"/>
              <a:t>образование</a:t>
            </a:r>
            <a:r>
              <a:rPr lang="ru-RU" dirty="0"/>
              <a:t>,</a:t>
            </a:r>
            <a:r>
              <a:rPr lang="ru-RU" dirty="0" smtClean="0"/>
              <a:t> медицина, искусство, </a:t>
            </a:r>
            <a:r>
              <a:rPr lang="ru-RU" dirty="0" smtClean="0"/>
              <a:t>оборона, развлекательная индустрия</a:t>
            </a:r>
            <a:endParaRPr lang="ru-RU" dirty="0"/>
          </a:p>
        </p:txBody>
      </p:sp>
      <p:pic>
        <p:nvPicPr>
          <p:cNvPr id="21506" name="Picture 2" descr="Нейрошле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11" y="1255064"/>
            <a:ext cx="6394450" cy="478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08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321" y="428540"/>
            <a:ext cx="10552014" cy="77213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Человек, природа, общество и технологии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6640" y="1821746"/>
            <a:ext cx="349567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Р</a:t>
            </a:r>
            <a:r>
              <a:rPr lang="ru-RU" dirty="0" smtClean="0"/>
              <a:t>оссийские </a:t>
            </a:r>
            <a:r>
              <a:rPr lang="ru-RU" dirty="0"/>
              <a:t>ученые придумали </a:t>
            </a:r>
            <a:r>
              <a:rPr lang="ru-RU" dirty="0">
                <a:solidFill>
                  <a:srgbClr val="FF0000"/>
                </a:solidFill>
              </a:rPr>
              <a:t>«носимого человеком робота», </a:t>
            </a:r>
            <a:r>
              <a:rPr lang="ru-RU" dirty="0"/>
              <a:t>который </a:t>
            </a:r>
            <a:r>
              <a:rPr lang="ru-RU" dirty="0" smtClean="0"/>
              <a:t>называется </a:t>
            </a:r>
            <a:r>
              <a:rPr lang="ru-RU" dirty="0"/>
              <a:t>ExoAtlet. Его предназначение – реабилитация пациентов со следующими проблемами</a:t>
            </a:r>
            <a:r>
              <a:rPr lang="ru-RU" dirty="0" smtClean="0"/>
              <a:t>: травмы, </a:t>
            </a:r>
            <a:r>
              <a:rPr lang="ru-RU" dirty="0" smtClean="0"/>
              <a:t>постинсультные </a:t>
            </a:r>
            <a:r>
              <a:rPr lang="ru-RU" dirty="0" smtClean="0"/>
              <a:t>состояния, неудачные </a:t>
            </a:r>
            <a:r>
              <a:rPr lang="ru-RU" dirty="0"/>
              <a:t>операции. </a:t>
            </a:r>
            <a:r>
              <a:rPr lang="ru-RU" dirty="0"/>
              <a:t>Такой робот помогает больному в самостоятельном передвижении, ускоряет процессы </a:t>
            </a:r>
            <a:r>
              <a:rPr lang="ru-RU" dirty="0" smtClean="0"/>
              <a:t>восстановления</a:t>
            </a:r>
            <a:endParaRPr lang="ru-RU" dirty="0"/>
          </a:p>
        </p:txBody>
      </p:sp>
      <p:pic>
        <p:nvPicPr>
          <p:cNvPr id="22530" name="Picture 2" descr="ExoAt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4" y="1667708"/>
            <a:ext cx="7165975" cy="38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35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5445" y="94643"/>
            <a:ext cx="6839576" cy="9340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Генетика и качество жизни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3215" y="1237189"/>
            <a:ext cx="40163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  <a:latin typeface="Roboto"/>
              </a:rPr>
              <a:t>Российская вакцина </a:t>
            </a:r>
            <a:r>
              <a:rPr lang="ru-RU" dirty="0">
                <a:solidFill>
                  <a:srgbClr val="FF0000"/>
                </a:solidFill>
                <a:latin typeface="Roboto"/>
              </a:rPr>
              <a:t>«Спутник </a:t>
            </a:r>
            <a:r>
              <a:rPr lang="en-US" dirty="0">
                <a:solidFill>
                  <a:srgbClr val="FF0000"/>
                </a:solidFill>
                <a:latin typeface="Roboto"/>
              </a:rPr>
              <a:t>V» </a:t>
            </a:r>
            <a:r>
              <a:rPr lang="ru-RU" dirty="0" smtClean="0">
                <a:solidFill>
                  <a:srgbClr val="FF0000"/>
                </a:solidFill>
                <a:latin typeface="Roboto"/>
              </a:rPr>
              <a:t>против </a:t>
            </a:r>
            <a:r>
              <a:rPr lang="ru-RU" dirty="0">
                <a:solidFill>
                  <a:srgbClr val="FF0000"/>
                </a:solidFill>
                <a:latin typeface="Roboto"/>
              </a:rPr>
              <a:t>нового </a:t>
            </a:r>
            <a:r>
              <a:rPr lang="ru-RU" dirty="0" err="1">
                <a:solidFill>
                  <a:srgbClr val="FF0000"/>
                </a:solidFill>
                <a:latin typeface="Roboto"/>
              </a:rPr>
              <a:t>коронавируса</a:t>
            </a:r>
            <a:r>
              <a:rPr lang="ru-RU" dirty="0">
                <a:solidFill>
                  <a:srgbClr val="FF0000"/>
                </a:solidFill>
                <a:latin typeface="Roboto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Roboto"/>
              </a:rPr>
              <a:t>была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Roboto"/>
              </a:rPr>
              <a:t>разработана за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несколько месяцев, но это стало результатом </a:t>
            </a:r>
            <a:r>
              <a:rPr lang="ru-RU" dirty="0" smtClean="0">
                <a:solidFill>
                  <a:srgbClr val="000000"/>
                </a:solidFill>
                <a:latin typeface="Roboto"/>
              </a:rPr>
              <a:t>работы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предыдущих лет в Центре </a:t>
            </a:r>
            <a:r>
              <a:rPr lang="ru-RU" dirty="0" err="1" smtClean="0">
                <a:solidFill>
                  <a:srgbClr val="000000"/>
                </a:solidFill>
                <a:latin typeface="Roboto"/>
              </a:rPr>
              <a:t>им.Гамалея</a:t>
            </a:r>
            <a:r>
              <a:rPr lang="ru-RU" dirty="0" smtClean="0">
                <a:solidFill>
                  <a:srgbClr val="000000"/>
                </a:solidFill>
                <a:latin typeface="Roboto"/>
              </a:rPr>
              <a:t>.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Несколько лет в Центре работали над созданием вакцины против MERS (вируса ближневосточного респираторного синдрома) – и оказалось, что именно данная работа </a:t>
            </a:r>
            <a:r>
              <a:rPr lang="ru-RU" dirty="0" smtClean="0">
                <a:solidFill>
                  <a:srgbClr val="000000"/>
                </a:solidFill>
                <a:latin typeface="Roboto"/>
              </a:rPr>
              <a:t>стала</a:t>
            </a:r>
            <a:r>
              <a:rPr lang="ru-RU" dirty="0" smtClean="0">
                <a:solidFill>
                  <a:srgbClr val="000000"/>
                </a:solidFill>
                <a:latin typeface="Roboto"/>
              </a:rPr>
              <a:t>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основной для разработки вакцины </a:t>
            </a:r>
            <a:r>
              <a:rPr lang="ru-RU" dirty="0" smtClean="0">
                <a:solidFill>
                  <a:srgbClr val="000000"/>
                </a:solidFill>
                <a:latin typeface="Roboto"/>
              </a:rPr>
              <a:t>против </a:t>
            </a:r>
            <a:r>
              <a:rPr lang="ru-RU" dirty="0" err="1" smtClean="0">
                <a:solidFill>
                  <a:srgbClr val="000000"/>
                </a:solidFill>
                <a:latin typeface="Roboto"/>
              </a:rPr>
              <a:t>коронавируса</a:t>
            </a:r>
            <a:endParaRPr lang="ru-RU" dirty="0"/>
          </a:p>
        </p:txBody>
      </p:sp>
      <p:pic>
        <p:nvPicPr>
          <p:cNvPr id="26626" name="Picture 2" descr="https://1wmb.ru/nuimg/aHR0cDovL2luYy1uZXdzLnJ1L2RhdGEvaW5jL3VwbG9hZC8yMDIxLTAyLzI3L2ltYWdlLTMzMjMtMTYxNDQwNTA3OS5qcGc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95" y="1315995"/>
            <a:ext cx="6541806" cy="475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26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9637" y="328889"/>
            <a:ext cx="5572751" cy="82928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Энергетика будущего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5602" name="Picture 2" descr="https://topwar.ru/uploads/posts/2021-02/thumbs/161225917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42" y="1456568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115438" y="1344041"/>
            <a:ext cx="37870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Центр 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НТИ ИПХФ РАН в области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водородных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</a:rPr>
              <a:t>технологий </a:t>
            </a:r>
            <a:r>
              <a:rPr lang="ru-RU" dirty="0" smtClean="0"/>
              <a:t>представил </a:t>
            </a:r>
            <a:r>
              <a:rPr lang="ru-RU" dirty="0" smtClean="0"/>
              <a:t>разработки </a:t>
            </a:r>
            <a:r>
              <a:rPr lang="ru-RU" dirty="0"/>
              <a:t>водородного транспорта, включая автомобили, автобусы, грузовики КамАЗ, трамваи, самолёты и поезда. А также множество уникальных разработок и технологий производства и хранения водорода, указывающих на стратегически верное развитие страны в выбранном направлении</a:t>
            </a:r>
          </a:p>
        </p:txBody>
      </p:sp>
    </p:spTree>
    <p:extLst>
      <p:ext uri="{BB962C8B-B14F-4D97-AF65-F5344CB8AC3E}">
        <p14:creationId xmlns:p14="http://schemas.microsoft.com/office/powerpoint/2010/main" val="427781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3607" y="398851"/>
            <a:ext cx="7659533" cy="67688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Искусственный интеллект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175" y="1466249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base"/>
            <a:r>
              <a:rPr lang="ru-RU" dirty="0">
                <a:solidFill>
                  <a:srgbClr val="000000"/>
                </a:solidFill>
                <a:latin typeface="var(--stk-f_family)"/>
              </a:rPr>
              <a:t>Компания </a:t>
            </a:r>
            <a:r>
              <a:rPr lang="ru-RU" u="sng" dirty="0">
                <a:solidFill>
                  <a:srgbClr val="000000"/>
                </a:solidFill>
                <a:latin typeface="var(--stk-f_family)"/>
                <a:hlinkClick r:id="rId2"/>
              </a:rPr>
              <a:t>VideoMatrix</a:t>
            </a:r>
            <a:r>
              <a:rPr lang="ru-RU" dirty="0">
                <a:solidFill>
                  <a:srgbClr val="000000"/>
                </a:solidFill>
                <a:latin typeface="var(--stk-f_family)"/>
              </a:rPr>
              <a:t> специализируется на создании </a:t>
            </a:r>
            <a:r>
              <a:rPr lang="ru-RU" dirty="0">
                <a:solidFill>
                  <a:srgbClr val="FF0000"/>
                </a:solidFill>
                <a:latin typeface="var(--stk-f_family)"/>
              </a:rPr>
              <a:t>систем видеоаналитики. </a:t>
            </a:r>
            <a:r>
              <a:rPr lang="ru-RU" dirty="0">
                <a:solidFill>
                  <a:srgbClr val="000000"/>
                </a:solidFill>
                <a:latin typeface="var(--stk-f_family)"/>
              </a:rPr>
              <a:t>Решения используют на производстве — с их помощью ведут учёт созданных изделий, выявляют брак и контролируют соблюдение правил промышленной безопасности.</a:t>
            </a:r>
          </a:p>
          <a:p>
            <a:pPr algn="r" fontAlgn="base"/>
            <a:r>
              <a:rPr lang="ru-RU" dirty="0">
                <a:solidFill>
                  <a:srgbClr val="000000"/>
                </a:solidFill>
                <a:latin typeface="var(--stk-f_family)"/>
              </a:rPr>
              <a:t>Нейросети VideoMatrix превосходят возможности человека. </a:t>
            </a:r>
            <a:r>
              <a:rPr lang="ru-RU" dirty="0">
                <a:solidFill>
                  <a:srgbClr val="FF0000"/>
                </a:solidFill>
                <a:latin typeface="var(--stk-f_family)"/>
              </a:rPr>
              <a:t>Программно-аппаратный комплекс</a:t>
            </a:r>
            <a:r>
              <a:rPr lang="ru-RU" dirty="0">
                <a:solidFill>
                  <a:srgbClr val="000000"/>
                </a:solidFill>
                <a:latin typeface="var(--stk-f_family)"/>
              </a:rPr>
              <a:t> </a:t>
            </a:r>
            <a:r>
              <a:rPr lang="ru-RU" u="sng" dirty="0">
                <a:solidFill>
                  <a:srgbClr val="000000"/>
                </a:solidFill>
                <a:latin typeface="var(--stk-f_family)"/>
                <a:hlinkClick r:id="rId3"/>
              </a:rPr>
              <a:t>АРМИЛ</a:t>
            </a:r>
            <a:r>
              <a:rPr lang="ru-RU" dirty="0">
                <a:solidFill>
                  <a:srgbClr val="000000"/>
                </a:solidFill>
                <a:latin typeface="var(--stk-f_family)"/>
              </a:rPr>
              <a:t>, созданный для Челябинского металлургического комбината, выявляет более 20 классов дефектов — в том </a:t>
            </a:r>
            <a:r>
              <a:rPr lang="ru-RU" dirty="0" smtClean="0">
                <a:solidFill>
                  <a:srgbClr val="000000"/>
                </a:solidFill>
                <a:latin typeface="var(--stk-f_family)"/>
              </a:rPr>
              <a:t>числе, </a:t>
            </a:r>
            <a:r>
              <a:rPr lang="ru-RU" dirty="0">
                <a:solidFill>
                  <a:srgbClr val="000000"/>
                </a:solidFill>
                <a:latin typeface="var(--stk-f_family)"/>
              </a:rPr>
              <a:t>царапины и микротрещины размером от 0,3 мм с точностью </a:t>
            </a:r>
            <a:r>
              <a:rPr lang="ru-RU" dirty="0" smtClean="0">
                <a:solidFill>
                  <a:srgbClr val="000000"/>
                </a:solidFill>
                <a:latin typeface="var(--stk-f_family)"/>
              </a:rPr>
              <a:t>до</a:t>
            </a:r>
            <a:r>
              <a:rPr lang="ru-RU" dirty="0">
                <a:solidFill>
                  <a:srgbClr val="000000"/>
                </a:solidFill>
                <a:latin typeface="var(--stk-f_family)"/>
              </a:rPr>
              <a:t> 97%.</a:t>
            </a:r>
          </a:p>
          <a:p>
            <a:pPr algn="r" fontAlgn="base"/>
            <a:r>
              <a:rPr lang="ru-RU" dirty="0">
                <a:solidFill>
                  <a:srgbClr val="000000"/>
                </a:solidFill>
                <a:latin typeface="var(--stk-f_family)"/>
              </a:rPr>
              <a:t>Компания </a:t>
            </a:r>
            <a:r>
              <a:rPr lang="ru-RU" u="sng" dirty="0">
                <a:solidFill>
                  <a:srgbClr val="000000"/>
                </a:solidFill>
                <a:latin typeface="var(--stk-f_family)"/>
                <a:hlinkClick r:id="rId4"/>
              </a:rPr>
              <a:t>EORA</a:t>
            </a:r>
            <a:r>
              <a:rPr lang="ru-RU" dirty="0">
                <a:solidFill>
                  <a:srgbClr val="000000"/>
                </a:solidFill>
                <a:latin typeface="var(--stk-f_family)"/>
              </a:rPr>
              <a:t> помогает выстраивать </a:t>
            </a:r>
            <a:r>
              <a:rPr lang="ru-RU" dirty="0">
                <a:solidFill>
                  <a:srgbClr val="FF0000"/>
                </a:solidFill>
                <a:latin typeface="var(--stk-f_family)"/>
              </a:rPr>
              <a:t>общение с клиентами с помощью чат-ботов.</a:t>
            </a:r>
            <a:r>
              <a:rPr lang="ru-RU" dirty="0">
                <a:solidFill>
                  <a:srgbClr val="000000"/>
                </a:solidFill>
                <a:latin typeface="var(--stk-f_family)"/>
              </a:rPr>
              <a:t> Это один из трендов на рынке маркетинговых решений. Компания сделала </a:t>
            </a:r>
            <a:r>
              <a:rPr lang="ru-RU" u="sng" dirty="0">
                <a:solidFill>
                  <a:srgbClr val="000000"/>
                </a:solidFill>
                <a:latin typeface="var(--stk-f_family)"/>
                <a:hlinkClick r:id="rId5"/>
              </a:rPr>
              <a:t>чат-бота</a:t>
            </a:r>
            <a:r>
              <a:rPr lang="ru-RU" dirty="0">
                <a:solidFill>
                  <a:srgbClr val="000000"/>
                </a:solidFill>
                <a:latin typeface="var(--stk-f_family)"/>
              </a:rPr>
              <a:t> для выбора обоев на сайте «Леруа </a:t>
            </a:r>
            <a:r>
              <a:rPr lang="ru-RU" dirty="0" err="1">
                <a:solidFill>
                  <a:srgbClr val="000000"/>
                </a:solidFill>
                <a:latin typeface="var(--stk-f_family)"/>
              </a:rPr>
              <a:t>Мерлен</a:t>
            </a:r>
            <a:r>
              <a:rPr lang="ru-RU" dirty="0" smtClean="0">
                <a:solidFill>
                  <a:srgbClr val="000000"/>
                </a:solidFill>
                <a:latin typeface="var(--stk-f_family)"/>
              </a:rPr>
              <a:t>»</a:t>
            </a:r>
            <a:endParaRPr lang="ru-RU" b="0" i="0" u="none" strike="noStrike" dirty="0">
              <a:solidFill>
                <a:srgbClr val="000000"/>
              </a:solidFill>
              <a:effectLst/>
              <a:latin typeface="var(--stk-f_family)"/>
            </a:endParaRPr>
          </a:p>
        </p:txBody>
      </p:sp>
      <p:pic>
        <p:nvPicPr>
          <p:cNvPr id="24578" name="Picture 2" descr="https://miro.medium.com/max/1200/1*jjZ1_gnwzSdPyxjFDPHLng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600" y="1605469"/>
            <a:ext cx="5557420" cy="388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15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251" y="396510"/>
            <a:ext cx="10568531" cy="2798487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rgbClr val="FF0000"/>
                </a:solidFill>
              </a:rPr>
              <a:t>Задача Года </a:t>
            </a:r>
            <a:r>
              <a:rPr lang="ru-RU" sz="2200" dirty="0"/>
              <a:t>– привлечь талантливую молодежь 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sz="2200" dirty="0"/>
              <a:t>сферу науки и технологий, повысить вовлеченность профессионального сообщества в реализацию Стратегии научно-технологического развития Российской Федерации, а также сформировать у граждан нашей страны четкое представление о реализуемых сегодня государством и бизнесом инициативах в области науки и </a:t>
            </a:r>
            <a:r>
              <a:rPr lang="ru-RU" sz="2200" dirty="0" smtClean="0"/>
              <a:t>технологий</a:t>
            </a: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584" y="2953125"/>
            <a:ext cx="9175565" cy="40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0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836" y="368102"/>
            <a:ext cx="5256366" cy="913721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Новое в медицине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62642" y="440997"/>
            <a:ext cx="50122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Главным врагом человечества в прошедшем году по всеобщему признанию был </a:t>
            </a:r>
            <a:r>
              <a:rPr lang="ru-RU" dirty="0" smtClean="0"/>
              <a:t>пришелец - коронавирус </a:t>
            </a:r>
            <a:r>
              <a:rPr lang="ru-RU" dirty="0"/>
              <a:t>нового типа (SARS-CoV-2). Поэтому важнейшим событием, которое войдет в историю науки и медицины, очевидно, станет </a:t>
            </a:r>
            <a:r>
              <a:rPr lang="ru-RU" b="1" dirty="0">
                <a:solidFill>
                  <a:srgbClr val="FF0000"/>
                </a:solidFill>
              </a:rPr>
              <a:t>создание прививок </a:t>
            </a:r>
            <a:r>
              <a:rPr lang="ru-RU" b="1" dirty="0" smtClean="0">
                <a:solidFill>
                  <a:srgbClr val="FF0000"/>
                </a:solidFill>
              </a:rPr>
              <a:t>и лекарств против </a:t>
            </a:r>
            <a:r>
              <a:rPr lang="ru-RU" dirty="0" smtClean="0"/>
              <a:t>COVID-19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5849" y="1143992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NotoSans"/>
              </a:rPr>
              <a:t>За первые три месяца 2021 </a:t>
            </a:r>
            <a:r>
              <a:rPr lang="ru-RU" dirty="0" smtClean="0">
                <a:solidFill>
                  <a:srgbClr val="000000"/>
                </a:solidFill>
                <a:latin typeface="NotoSans"/>
              </a:rPr>
              <a:t>года Роспатентом</a:t>
            </a:r>
            <a:r>
              <a:rPr lang="ru-RU" dirty="0">
                <a:solidFill>
                  <a:srgbClr val="000000"/>
                </a:solidFill>
                <a:latin typeface="NotoSans"/>
              </a:rPr>
              <a:t>  было выдано </a:t>
            </a:r>
            <a:r>
              <a:rPr lang="ru-RU" sz="2400" dirty="0">
                <a:solidFill>
                  <a:srgbClr val="FF0000"/>
                </a:solidFill>
                <a:latin typeface="NotoSans"/>
              </a:rPr>
              <a:t>865</a:t>
            </a:r>
            <a:r>
              <a:rPr lang="ru-RU" dirty="0">
                <a:solidFill>
                  <a:srgbClr val="000000"/>
                </a:solidFill>
                <a:latin typeface="NotoSans"/>
              </a:rPr>
              <a:t> патентов в области </a:t>
            </a:r>
            <a:r>
              <a:rPr lang="ru-RU" dirty="0" smtClean="0">
                <a:solidFill>
                  <a:srgbClr val="000000"/>
                </a:solidFill>
                <a:latin typeface="NotoSans"/>
              </a:rPr>
              <a:t>медицины.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5197" y="2421853"/>
            <a:ext cx="28888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NotoSans"/>
              </a:rPr>
              <a:t>Институт биоорганической химии имени академиков </a:t>
            </a:r>
            <a:r>
              <a:rPr lang="ru-RU" sz="1600" dirty="0" err="1" smtClean="0">
                <a:solidFill>
                  <a:srgbClr val="000000"/>
                </a:solidFill>
                <a:latin typeface="NotoSans"/>
              </a:rPr>
              <a:t>М.М.Шемякина</a:t>
            </a:r>
            <a:r>
              <a:rPr lang="ru-RU" sz="1600" dirty="0" smtClean="0">
                <a:solidFill>
                  <a:srgbClr val="000000"/>
                </a:solidFill>
                <a:latin typeface="NotoSans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NotoSans"/>
              </a:rPr>
              <a:t>и </a:t>
            </a:r>
            <a:r>
              <a:rPr lang="ru-RU" sz="1600" dirty="0" err="1" smtClean="0">
                <a:solidFill>
                  <a:srgbClr val="000000"/>
                </a:solidFill>
                <a:latin typeface="NotoSans"/>
              </a:rPr>
              <a:t>Ю.А.Овчинникова</a:t>
            </a:r>
            <a:r>
              <a:rPr lang="ru-RU" sz="1600" dirty="0" smtClean="0">
                <a:solidFill>
                  <a:srgbClr val="000000"/>
                </a:solidFill>
                <a:latin typeface="NotoSans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NotoSans"/>
              </a:rPr>
              <a:t>запатентовал </a:t>
            </a:r>
            <a:r>
              <a:rPr lang="ru-RU" sz="1600" b="1" dirty="0">
                <a:solidFill>
                  <a:srgbClr val="FF0000"/>
                </a:solidFill>
                <a:latin typeface="NotoSans"/>
              </a:rPr>
              <a:t>новое моноклональное антитело</a:t>
            </a:r>
            <a:r>
              <a:rPr lang="ru-RU" sz="1600" dirty="0">
                <a:solidFill>
                  <a:srgbClr val="000000"/>
                </a:solidFill>
                <a:latin typeface="NotoSans"/>
              </a:rPr>
              <a:t> мыши </a:t>
            </a:r>
            <a:r>
              <a:rPr lang="ru-RU" sz="1600" dirty="0" smtClean="0">
                <a:solidFill>
                  <a:srgbClr val="000000"/>
                </a:solidFill>
                <a:latin typeface="NotoSans"/>
              </a:rPr>
              <a:t>IgM-изотипа. Это </a:t>
            </a:r>
            <a:r>
              <a:rPr lang="ru-RU" sz="1600" dirty="0">
                <a:solidFill>
                  <a:srgbClr val="000000"/>
                </a:solidFill>
                <a:latin typeface="NotoSans"/>
              </a:rPr>
              <a:t>антитело позволяет эффективно блокировать инфекцию коронавируса, а также идентифицировать S-белок этого вируса с использованием всех доступных иммунохимических </a:t>
            </a:r>
            <a:r>
              <a:rPr lang="ru-RU" sz="1600" dirty="0" smtClean="0">
                <a:solidFill>
                  <a:srgbClr val="000000"/>
                </a:solidFill>
                <a:latin typeface="NotoSans"/>
              </a:rPr>
              <a:t>методов</a:t>
            </a:r>
            <a:endParaRPr lang="ru-RU" sz="1600" b="0" i="0" dirty="0">
              <a:solidFill>
                <a:srgbClr val="000000"/>
              </a:solidFill>
              <a:effectLst/>
              <a:latin typeface="NotoSans"/>
            </a:endParaRPr>
          </a:p>
        </p:txBody>
      </p:sp>
      <p:pic>
        <p:nvPicPr>
          <p:cNvPr id="2050" name="Picture 2" descr="https://hsto.org/files/058/e35/64e/058e3564e73a4eebb4e2d4fbc5659b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54" y="3083068"/>
            <a:ext cx="3219023" cy="319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ral-meridian.ru/wp-content/uploads/2020/03/mers_coronavirus_3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123" y="2622329"/>
            <a:ext cx="4878732" cy="325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35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298" y="830121"/>
            <a:ext cx="5569403" cy="724251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Новое в медицине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03695" y="730582"/>
            <a:ext cx="55211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Ученые НИИ фармакологии и регенеративной медицины Томска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разработали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</a:rPr>
              <a:t>новый безопасный анальгетик - лекарство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«Тиовюрцин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</a:rPr>
              <a:t>»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Клет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41" y="1877477"/>
            <a:ext cx="4094207" cy="389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1704" y="547397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Ранняя диагностика рака по одной пробирке. </a:t>
            </a:r>
            <a:r>
              <a:rPr lang="ru-RU" dirty="0" smtClean="0"/>
              <a:t>Эта </a:t>
            </a:r>
            <a:r>
              <a:rPr lang="ru-RU" dirty="0" smtClean="0"/>
              <a:t>разработка </a:t>
            </a:r>
            <a:r>
              <a:rPr lang="ru-RU" dirty="0"/>
              <a:t>ученых и врачей Сеченовского университета, команду которых возглавил ректор Петр </a:t>
            </a:r>
            <a:r>
              <a:rPr lang="ru-RU" dirty="0" smtClean="0"/>
              <a:t>Глыбочко</a:t>
            </a:r>
            <a:endParaRPr lang="ru-RU" dirty="0"/>
          </a:p>
        </p:txBody>
      </p:sp>
      <p:pic>
        <p:nvPicPr>
          <p:cNvPr id="1028" name="Picture 4" descr="https://www.sechenov.ru/upload/iblock/073/img_03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07" y="1651247"/>
            <a:ext cx="5609969" cy="374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76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56049" y="440493"/>
            <a:ext cx="5235255" cy="109495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Новое в медицине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08084" y="452734"/>
            <a:ext cx="64584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000000"/>
                </a:solidFill>
                <a:latin typeface="NotoSans"/>
              </a:rPr>
              <a:t>Полезное изобретение </a:t>
            </a:r>
            <a:r>
              <a:rPr lang="ru-RU" dirty="0">
                <a:solidFill>
                  <a:srgbClr val="000000"/>
                </a:solidFill>
                <a:latin typeface="NotoSans"/>
              </a:rPr>
              <a:t>запатентовал МГУ </a:t>
            </a:r>
            <a:r>
              <a:rPr lang="ru-RU" dirty="0" err="1" smtClean="0"/>
              <a:t>им.М.В.Ломоносова</a:t>
            </a:r>
            <a:r>
              <a:rPr lang="ru-RU" dirty="0">
                <a:solidFill>
                  <a:srgbClr val="000000"/>
                </a:solidFill>
                <a:latin typeface="NotoSans"/>
              </a:rPr>
              <a:t>: </a:t>
            </a:r>
            <a:r>
              <a:rPr lang="ru-RU" dirty="0">
                <a:solidFill>
                  <a:srgbClr val="FF0000"/>
                </a:solidFill>
                <a:latin typeface="NotoSans"/>
              </a:rPr>
              <a:t>3D-матриксную структуру для доставки лекарственных препаратов</a:t>
            </a:r>
            <a:r>
              <a:rPr lang="ru-RU" dirty="0" smtClean="0">
                <a:solidFill>
                  <a:srgbClr val="FF0000"/>
                </a:solidFill>
                <a:latin typeface="NotoSans"/>
              </a:rPr>
              <a:t>.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  <a:latin typeface="NotoSans"/>
              </a:rPr>
              <a:t>Существенным преимуществом данного изобретения является возможность подбора нужной скорости высвобождения лекарства в широком диапазоне времени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3567" y="5497896"/>
            <a:ext cx="65985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NotoSans"/>
              </a:rPr>
              <a:t>Центральный научно-исследовательский институт </a:t>
            </a:r>
            <a:r>
              <a:rPr lang="ru-RU" dirty="0" smtClean="0">
                <a:solidFill>
                  <a:srgbClr val="000000"/>
                </a:solidFill>
                <a:latin typeface="NotoSans"/>
              </a:rPr>
              <a:t>эпидемиологии Роспотребнадзора</a:t>
            </a:r>
            <a:r>
              <a:rPr lang="ru-RU" dirty="0">
                <a:solidFill>
                  <a:srgbClr val="000000"/>
                </a:solidFill>
                <a:latin typeface="NotoSans"/>
              </a:rPr>
              <a:t> запатентовал </a:t>
            </a:r>
            <a:r>
              <a:rPr lang="ru-RU" dirty="0">
                <a:solidFill>
                  <a:srgbClr val="FF0000"/>
                </a:solidFill>
                <a:latin typeface="NotoSans"/>
              </a:rPr>
              <a:t>систему </a:t>
            </a:r>
            <a:r>
              <a:rPr lang="ru-RU" dirty="0" smtClean="0">
                <a:solidFill>
                  <a:srgbClr val="FF0000"/>
                </a:solidFill>
                <a:latin typeface="NotoSans"/>
              </a:rPr>
              <a:t>CRISPR- Cas </a:t>
            </a:r>
            <a:r>
              <a:rPr lang="ru-RU" dirty="0">
                <a:solidFill>
                  <a:srgbClr val="FF0000"/>
                </a:solidFill>
                <a:latin typeface="NotoSans"/>
              </a:rPr>
              <a:t>для выявления гена антибиотикоустойчивости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6" name="Picture 4" descr="https://www.amplisens.ru/upload/iblock/727/_MG_69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87" y="1713470"/>
            <a:ext cx="5328937" cy="360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www.msu.ru/images/depts/colmat/fnm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270" y="2219525"/>
            <a:ext cx="5082745" cy="327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26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3150" y="137564"/>
            <a:ext cx="5296525" cy="77213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Освоение космоса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39809" y="811887"/>
            <a:ext cx="8442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</a:rPr>
              <a:t>Пуск ракеты </a:t>
            </a:r>
            <a:r>
              <a:rPr lang="ru-RU" dirty="0" smtClean="0">
                <a:solidFill>
                  <a:srgbClr val="000000"/>
                </a:solidFill>
                <a:latin typeface="Segoe UI" panose="020B0502040204020203" pitchFamily="34" charset="0"/>
              </a:rPr>
              <a:t>«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</a:rPr>
              <a:t>Протон-М» с </a:t>
            </a:r>
            <a:r>
              <a:rPr lang="ru-RU" dirty="0">
                <a:solidFill>
                  <a:srgbClr val="FF0000"/>
                </a:solidFill>
                <a:latin typeface="Segoe UI" panose="020B0502040204020203" pitchFamily="34" charset="0"/>
              </a:rPr>
              <a:t>модулем «Наука» 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</a:rPr>
              <a:t>был осуществлен с </a:t>
            </a:r>
            <a:r>
              <a:rPr lang="ru-RU" dirty="0" smtClean="0">
                <a:solidFill>
                  <a:srgbClr val="000000"/>
                </a:solidFill>
                <a:latin typeface="Segoe UI" panose="020B0502040204020203" pitchFamily="34" charset="0"/>
              </a:rPr>
              <a:t>космодрома 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</a:rPr>
              <a:t>Байконур 21 июля 2021 года в 17:58:25 по московскому времени</a:t>
            </a:r>
            <a:endParaRPr lang="ru-RU" dirty="0"/>
          </a:p>
        </p:txBody>
      </p:sp>
      <p:pic>
        <p:nvPicPr>
          <p:cNvPr id="6148" name="Picture 4" descr="https://www.roscosmos.ru/media/files/2021/JULY/poln_d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4" y="1500549"/>
            <a:ext cx="11095509" cy="534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13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75" y="390525"/>
            <a:ext cx="5220326" cy="60068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Освоение космоса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3088" y="1388609"/>
            <a:ext cx="51729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333333"/>
                </a:solidFill>
                <a:latin typeface="Lato"/>
              </a:rPr>
              <a:t>НПО </a:t>
            </a:r>
            <a:r>
              <a:rPr lang="ru-RU" dirty="0">
                <a:solidFill>
                  <a:srgbClr val="333333"/>
                </a:solidFill>
                <a:latin typeface="Lato"/>
              </a:rPr>
              <a:t>имени </a:t>
            </a:r>
            <a:r>
              <a:rPr lang="ru-RU" dirty="0" smtClean="0">
                <a:solidFill>
                  <a:srgbClr val="333333"/>
                </a:solidFill>
                <a:latin typeface="Lato"/>
              </a:rPr>
              <a:t>С.А. Лавочкина </a:t>
            </a:r>
            <a:r>
              <a:rPr lang="ru-RU" dirty="0" smtClean="0">
                <a:solidFill>
                  <a:srgbClr val="333333"/>
                </a:solidFill>
                <a:latin typeface="Lato"/>
              </a:rPr>
              <a:t>завершает </a:t>
            </a:r>
            <a:r>
              <a:rPr lang="ru-RU" dirty="0">
                <a:solidFill>
                  <a:srgbClr val="333333"/>
                </a:solidFill>
                <a:latin typeface="Lato"/>
              </a:rPr>
              <a:t>наземные испытания </a:t>
            </a:r>
            <a:r>
              <a:rPr lang="ru-RU" dirty="0">
                <a:solidFill>
                  <a:srgbClr val="FF0000"/>
                </a:solidFill>
                <a:latin typeface="Lato"/>
              </a:rPr>
              <a:t>российского зонда Луна-25. </a:t>
            </a:r>
            <a:r>
              <a:rPr lang="ru-RU" dirty="0" smtClean="0">
                <a:solidFill>
                  <a:srgbClr val="333333"/>
                </a:solidFill>
                <a:latin typeface="Lato"/>
              </a:rPr>
              <a:t>Поставлены амбициозные </a:t>
            </a:r>
            <a:r>
              <a:rPr lang="ru-RU" dirty="0">
                <a:solidFill>
                  <a:srgbClr val="333333"/>
                </a:solidFill>
                <a:latin typeface="Lato"/>
              </a:rPr>
              <a:t>цели: исследовать полярные области нашего спутника, где в естественных морозильниках сотнями миллионов лет накапливались вещества, оседающие на поверхность Луны</a:t>
            </a:r>
            <a:r>
              <a:rPr lang="ru-RU" dirty="0" smtClean="0">
                <a:solidFill>
                  <a:srgbClr val="333333"/>
                </a:solidFill>
                <a:latin typeface="Lato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Lato"/>
              </a:rPr>
              <a:t>Спускаемая станция будет уметь «просвечивать» грунт на глубину до 60 сантиметров, проводить полноценный анализ взятой породы, а также сможет изучить лунную </a:t>
            </a:r>
            <a:r>
              <a:rPr lang="ru-RU" dirty="0" smtClean="0">
                <a:solidFill>
                  <a:srgbClr val="333333"/>
                </a:solidFill>
                <a:latin typeface="Lato"/>
              </a:rPr>
              <a:t>экзосферу </a:t>
            </a:r>
            <a:endParaRPr lang="ru-RU" dirty="0" smtClean="0">
              <a:solidFill>
                <a:srgbClr val="333333"/>
              </a:solidFill>
              <a:latin typeface="Lato"/>
            </a:endParaRPr>
          </a:p>
        </p:txBody>
      </p:sp>
      <p:pic>
        <p:nvPicPr>
          <p:cNvPr id="7170" name="Picture 2" descr="https://www.iguides.ru/upload/medialibrary/983/98338e8eb508a6e7ea1da0cb2bfd09b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975" y="1523915"/>
            <a:ext cx="5432301" cy="361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52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7611" y="323680"/>
            <a:ext cx="7388028" cy="84833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Обеспечение безопасности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09204" y="2428973"/>
            <a:ext cx="40104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333333"/>
                </a:solidFill>
                <a:latin typeface="Open Sans"/>
              </a:rPr>
              <a:t>Специалисты Национального исследовательского ядерного университета </a:t>
            </a:r>
            <a:r>
              <a:rPr lang="ru-RU" dirty="0" smtClean="0">
                <a:solidFill>
                  <a:srgbClr val="333333"/>
                </a:solidFill>
                <a:latin typeface="Open Sans"/>
              </a:rPr>
              <a:t>МИФИ создали</a:t>
            </a:r>
            <a:r>
              <a:rPr lang="ru-RU" dirty="0">
                <a:solidFill>
                  <a:srgbClr val="333333"/>
                </a:solidFill>
                <a:latin typeface="Open Sans"/>
              </a:rPr>
              <a:t> устройство, мгновенно обнаруживающее в воздухе опасные патогены. </a:t>
            </a:r>
            <a:r>
              <a:rPr lang="ru-RU" dirty="0">
                <a:solidFill>
                  <a:srgbClr val="FF0000"/>
                </a:solidFill>
                <a:latin typeface="Open Sans"/>
              </a:rPr>
              <a:t>Детектор "Триггер-БИО" </a:t>
            </a:r>
            <a:r>
              <a:rPr lang="ru-RU" dirty="0">
                <a:solidFill>
                  <a:srgbClr val="333333"/>
                </a:solidFill>
                <a:latin typeface="Open Sans"/>
              </a:rPr>
              <a:t>работает в реальном времени и обнаруживает вирусы и микробы, даже если их концентрация составляет 10–20 частиц на литр </a:t>
            </a:r>
            <a:r>
              <a:rPr lang="ru-RU" dirty="0" smtClean="0">
                <a:solidFill>
                  <a:srgbClr val="333333"/>
                </a:solidFill>
                <a:latin typeface="Open Sans"/>
              </a:rPr>
              <a:t>воздуха</a:t>
            </a:r>
            <a:endParaRPr lang="ru-RU" dirty="0"/>
          </a:p>
        </p:txBody>
      </p:sp>
      <p:pic>
        <p:nvPicPr>
          <p:cNvPr id="9218" name="Picture 2" descr="https://cdn-st4.rtr-vesti.ru/vh/pictures/xw/302/912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85" y="1597381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65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683</TotalTime>
  <Words>1018</Words>
  <Application>Microsoft Office PowerPoint</Application>
  <PresentationFormat>Произвольный</PresentationFormat>
  <Paragraphs>58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Капля</vt:lpstr>
      <vt:lpstr>2021  год науки и технологий</vt:lpstr>
      <vt:lpstr>чтобы совершить технологический рывок и дать мощную поддержку науке на федеральном уровне, 25 декабря 2020 года Президент Российской Федерации Владимир Путин подписал указ о проведении в 2021 году в России Года науки и технологий</vt:lpstr>
      <vt:lpstr>Задача Года – привлечь талантливую молодежь в сферу науки и технологий, повысить вовлеченность профессионального сообщества в реализацию Стратегии научно-технологического развития Российской Федерации, а также сформировать у граждан нашей страны четкое представление о реализуемых сегодня государством и бизнесом инициативах в области науки и технологий</vt:lpstr>
      <vt:lpstr>Новое в медицине</vt:lpstr>
      <vt:lpstr>Новое в медицине</vt:lpstr>
      <vt:lpstr>Новое в медицине</vt:lpstr>
      <vt:lpstr>Освоение космоса</vt:lpstr>
      <vt:lpstr>Освоение космоса</vt:lpstr>
      <vt:lpstr>Обеспечение безопасности</vt:lpstr>
      <vt:lpstr>Обеспечение безопасности</vt:lpstr>
      <vt:lpstr>Обеспечение безопасности</vt:lpstr>
      <vt:lpstr>Новые производственные технологии и материалы</vt:lpstr>
      <vt:lpstr>Новые производственные технологии и материалы</vt:lpstr>
      <vt:lpstr>Новые производственные технологии и материалы</vt:lpstr>
      <vt:lpstr>Связанность территорий и освоение пространства </vt:lpstr>
      <vt:lpstr>Связанность территорий и освоение пространства </vt:lpstr>
      <vt:lpstr>Климат и экология</vt:lpstr>
      <vt:lpstr>Климат и экология</vt:lpstr>
      <vt:lpstr>Климат и экология</vt:lpstr>
      <vt:lpstr>Климат и экология</vt:lpstr>
      <vt:lpstr>Человек, природа, общество и технологии</vt:lpstr>
      <vt:lpstr>Человек, природа, общество и технологии</vt:lpstr>
      <vt:lpstr>Человек, природа, общество и технологии</vt:lpstr>
      <vt:lpstr>Генетика и качество жизни</vt:lpstr>
      <vt:lpstr>Энергетика будущего</vt:lpstr>
      <vt:lpstr>Искусственный интеллект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 год науки и технологий</dc:title>
  <dc:creator>Хозяин</dc:creator>
  <cp:lastModifiedBy>Богдан</cp:lastModifiedBy>
  <cp:revision>45</cp:revision>
  <dcterms:created xsi:type="dcterms:W3CDTF">2021-08-13T15:29:38Z</dcterms:created>
  <dcterms:modified xsi:type="dcterms:W3CDTF">2021-08-28T09:51:31Z</dcterms:modified>
</cp:coreProperties>
</file>